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6390"/>
            <a:ext cx="76598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0879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028224" y="20432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230279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2950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4409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Promote exclusive benefits to convert loyal customers—958 repeat buyers already subscribed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180879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5451396" y="20432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2230279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2950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4409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Reward returning customers to accelerate movement into loyal segment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180879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4" name="Shape 10"/>
          <p:cNvSpPr/>
          <p:nvPr/>
        </p:nvSpPr>
        <p:spPr>
          <a:xfrm>
            <a:off x="9874568" y="20432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2230279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2950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Optimize Discounts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4409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Balance sales boosts with margin control—some products 50% discount-dependent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990862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9" name="Shape 14"/>
          <p:cNvSpPr/>
          <p:nvPr/>
        </p:nvSpPr>
        <p:spPr>
          <a:xfrm>
            <a:off x="1028224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5390" y="5412343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613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622971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Highlight top-rated items (Gloves, Sandals, Boots) in marketing campaigns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990862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24" name="Shape 18"/>
          <p:cNvSpPr/>
          <p:nvPr/>
        </p:nvSpPr>
        <p:spPr>
          <a:xfrm>
            <a:off x="7662982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50148" y="5412343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613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622971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Focus on Young Adults and express-shipping users for premium offerings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69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12657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2444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734872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2126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2444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373487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Comprehensive customer and purchase attributes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2126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50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32444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373487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Geographic diversity in customer base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2126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25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32444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Product Types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373487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Wide variety of items purchased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42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55237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 demographics &amp; location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59659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Purchase details &amp; amounts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64081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Shopping behavior patterns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8503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Review ratings &amp; shipping preferences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4942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Quality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99521" y="552378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Clean dataset with only 37 missing values in Review Rating column, handled through median imputation by category.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69352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38145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Imported dataset, checked structure and summary statistics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022044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196352"/>
            <a:ext cx="31108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Imputed Review Rating nulls using median by category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022044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196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Created age_group and purchase_frequency_days columns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Consistency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Standardized columns, removed redundant promo_code_used field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164455"/>
            <a:ext cx="6407944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338763"/>
            <a:ext cx="28810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582918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Connected to PostgreSQL for advanced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4368"/>
            <a:ext cx="61767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Statistical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90123"/>
            <a:ext cx="212276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Profile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825597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Average Age: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44 years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55475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Age Range: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18-70 years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685353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Gender Split: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68% Male, 32% 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3477578" y="2890123"/>
            <a:ext cx="212276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Purchase Behavior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77578" y="3825597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Avg Amount: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$59.76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3477578" y="4755475"/>
            <a:ext cx="21227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Range: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$20-$100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477578" y="5322451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Avg Rating: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3.75/5.0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161365" y="2890123"/>
            <a:ext cx="2203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Engagement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161365" y="3471267"/>
            <a:ext cx="22038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Avg Previous Purchases: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25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161365" y="4401145"/>
            <a:ext cx="22038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Subscription Rate: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27%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161365" y="5331023"/>
            <a:ext cx="22038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Discount Usage: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43%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512" y="375880"/>
            <a:ext cx="3417927" cy="427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Revenue Analysis</a:t>
            </a:r>
            <a:endParaRPr lang="en-US" sz="2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512" y="1076444"/>
            <a:ext cx="13673376" cy="765702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78512" y="8887182"/>
            <a:ext cx="6768346" cy="802600"/>
          </a:xfrm>
          <a:prstGeom prst="roundRect">
            <a:avLst>
              <a:gd name="adj" fmla="val 715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12700" dir="2700000">
              <a:srgbClr val="ccc4b8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22816" y="9031486"/>
            <a:ext cx="1708904" cy="213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Gender Gap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622816" y="9326880"/>
            <a:ext cx="6479738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Male customers generate 2.1x more revenue than female customers</a:t>
            </a:r>
            <a:endParaRPr lang="en-US" sz="1050" dirty="0"/>
          </a:p>
        </p:txBody>
      </p:sp>
      <p:sp>
        <p:nvSpPr>
          <p:cNvPr id="7" name="Shape 4"/>
          <p:cNvSpPr/>
          <p:nvPr/>
        </p:nvSpPr>
        <p:spPr>
          <a:xfrm>
            <a:off x="7383542" y="8887182"/>
            <a:ext cx="6768346" cy="802600"/>
          </a:xfrm>
          <a:prstGeom prst="roundRect">
            <a:avLst>
              <a:gd name="adj" fmla="val 715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12700" dir="2700000">
              <a:srgbClr val="ccc4b8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7527846" y="9031486"/>
            <a:ext cx="1783556" cy="213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Subscription Paradox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527846" y="9326880"/>
            <a:ext cx="6479738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Non-subscribers contribute 73% of total revenue despite lower avg spend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8032" y="352068"/>
            <a:ext cx="3712845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Segmentation</a:t>
            </a:r>
            <a:endParaRPr lang="en-US" sz="2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032" y="1008102"/>
            <a:ext cx="13734336" cy="753272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400431" y="8571309"/>
            <a:ext cx="127992" cy="127992"/>
          </a:xfrm>
          <a:prstGeom prst="roundRect">
            <a:avLst>
              <a:gd name="adj" fmla="val 14288"/>
            </a:avLst>
          </a:prstGeom>
          <a:solidFill>
            <a:srgbClr val="2B2722"/>
          </a:solidFill>
          <a:ln/>
        </p:spPr>
      </p:sp>
      <p:sp>
        <p:nvSpPr>
          <p:cNvPr id="5" name="Text 2"/>
          <p:cNvSpPr/>
          <p:nvPr/>
        </p:nvSpPr>
        <p:spPr>
          <a:xfrm>
            <a:off x="4589383" y="8571309"/>
            <a:ext cx="335161" cy="127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0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Loyal</a:t>
            </a:r>
            <a:endParaRPr lang="en-US" sz="1000" dirty="0"/>
          </a:p>
        </p:txBody>
      </p:sp>
      <p:sp>
        <p:nvSpPr>
          <p:cNvPr id="6" name="Shape 3"/>
          <p:cNvSpPr/>
          <p:nvPr/>
        </p:nvSpPr>
        <p:spPr>
          <a:xfrm>
            <a:off x="6913721" y="8571309"/>
            <a:ext cx="127992" cy="127992"/>
          </a:xfrm>
          <a:prstGeom prst="roundRect">
            <a:avLst>
              <a:gd name="adj" fmla="val 14288"/>
            </a:avLst>
          </a:prstGeom>
          <a:solidFill>
            <a:srgbClr val="6E6558"/>
          </a:solidFill>
          <a:ln/>
        </p:spPr>
      </p:sp>
      <p:sp>
        <p:nvSpPr>
          <p:cNvPr id="7" name="Text 4"/>
          <p:cNvSpPr/>
          <p:nvPr/>
        </p:nvSpPr>
        <p:spPr>
          <a:xfrm>
            <a:off x="7102673" y="8571309"/>
            <a:ext cx="614005" cy="127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0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Returning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9705856" y="8571309"/>
            <a:ext cx="127992" cy="127992"/>
          </a:xfrm>
          <a:prstGeom prst="roundRect">
            <a:avLst>
              <a:gd name="adj" fmla="val 14288"/>
            </a:avLst>
          </a:prstGeom>
          <a:solidFill>
            <a:srgbClr val="AAA194"/>
          </a:solidFill>
          <a:ln/>
        </p:spPr>
      </p:sp>
      <p:sp>
        <p:nvSpPr>
          <p:cNvPr id="9" name="Text 6"/>
          <p:cNvSpPr/>
          <p:nvPr/>
        </p:nvSpPr>
        <p:spPr>
          <a:xfrm>
            <a:off x="9894808" y="8571309"/>
            <a:ext cx="276463" cy="127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0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New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448032" y="8971240"/>
            <a:ext cx="1600319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Segment Breakdown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448032" y="9299258"/>
            <a:ext cx="6711077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9C9283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Loyal (80%):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Repeat buyers with 5+ purchases</a:t>
            </a:r>
            <a:endParaRPr lang="en-US" sz="1000" dirty="0"/>
          </a:p>
        </p:txBody>
      </p:sp>
      <p:sp>
        <p:nvSpPr>
          <p:cNvPr id="12" name="Text 9"/>
          <p:cNvSpPr/>
          <p:nvPr/>
        </p:nvSpPr>
        <p:spPr>
          <a:xfrm>
            <a:off x="448032" y="9548813"/>
            <a:ext cx="6711077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6F7F71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Returning (18%):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2-4 previous purchases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448032" y="9798368"/>
            <a:ext cx="6711077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b="1" dirty="0">
                <a:solidFill>
                  <a:srgbClr val="3A3A3A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New (2%):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First-time customers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7478911" y="8971240"/>
            <a:ext cx="191607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Subscription Correlation</a:t>
            </a:r>
            <a:endParaRPr lang="en-US" sz="1250" dirty="0"/>
          </a:p>
        </p:txBody>
      </p:sp>
      <p:sp>
        <p:nvSpPr>
          <p:cNvPr id="15" name="Text 12"/>
          <p:cNvSpPr/>
          <p:nvPr/>
        </p:nvSpPr>
        <p:spPr>
          <a:xfrm>
            <a:off x="7478911" y="9299258"/>
            <a:ext cx="6711077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Among repeat buyers (&gt;5 purchases): </a:t>
            </a:r>
            <a:pPr algn="l" indent="0" marL="0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958 are subscribers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vs 2,518 non-subscribers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7478911" y="9619178"/>
            <a:ext cx="6711077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Opportunity to convert loyal customers into subscribers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2602"/>
            <a:ext cx="58988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Product Performance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61542"/>
            <a:ext cx="7556421" cy="1367909"/>
          </a:xfrm>
          <a:prstGeom prst="roundRect">
            <a:avLst>
              <a:gd name="adj" fmla="val 6964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6310670" y="1892022"/>
            <a:ext cx="907256" cy="1306949"/>
          </a:xfrm>
          <a:prstGeom prst="roundRect">
            <a:avLst>
              <a:gd name="adj" fmla="val 6469"/>
            </a:avLst>
          </a:prstGeom>
          <a:solidFill>
            <a:srgbClr val="E6DED2">
              <a:alpha val="50000"/>
            </a:srgbClr>
          </a:solidFill>
          <a:ln/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6590348" y="233279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444740" y="21188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Top-Rated Products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444740" y="2609255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Gloves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(3.86),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Sandals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(3.84),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Boots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(3.82)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3456265"/>
            <a:ext cx="7556421" cy="2365891"/>
          </a:xfrm>
          <a:prstGeom prst="roundRect">
            <a:avLst>
              <a:gd name="adj" fmla="val 4027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6310670" y="3486745"/>
            <a:ext cx="907256" cy="2304931"/>
          </a:xfrm>
          <a:prstGeom prst="roundRect">
            <a:avLst>
              <a:gd name="adj" fmla="val 6469"/>
            </a:avLst>
          </a:prstGeom>
          <a:solidFill>
            <a:srgbClr val="E6DED2">
              <a:alpha val="50000"/>
            </a:srgbClr>
          </a:solidFill>
          <a:ln/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590348" y="442650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444740" y="3713559"/>
            <a:ext cx="32868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Best-Selling by Category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444740" y="4203978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Clothing: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Blouse, Pants, Shirt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444740" y="4702969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Footwear: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Sandals, Shoes, Sneakers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444740" y="5201960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Accessories: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Jewelry, Sunglasses, Belt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6048970"/>
            <a:ext cx="7556421" cy="1367909"/>
          </a:xfrm>
          <a:prstGeom prst="roundRect">
            <a:avLst>
              <a:gd name="adj" fmla="val 6964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7" name="Shape 14"/>
          <p:cNvSpPr/>
          <p:nvPr/>
        </p:nvSpPr>
        <p:spPr>
          <a:xfrm>
            <a:off x="6310670" y="6079450"/>
            <a:ext cx="907256" cy="1306949"/>
          </a:xfrm>
          <a:prstGeom prst="roundRect">
            <a:avLst>
              <a:gd name="adj" fmla="val 6469"/>
            </a:avLst>
          </a:prstGeom>
          <a:solidFill>
            <a:srgbClr val="E6DED2">
              <a:alpha val="50000"/>
            </a:srgbClr>
          </a:solidFill>
          <a:ln/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18" name="Text 15"/>
          <p:cNvSpPr/>
          <p:nvPr/>
        </p:nvSpPr>
        <p:spPr>
          <a:xfrm>
            <a:off x="6590348" y="65202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7444740" y="6306264"/>
            <a:ext cx="36381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Discount-Dependent Items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444740" y="6796683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Hat (50%), Sneakers (49.7%), Coat (49.1%)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2627"/>
            <a:ext cx="79042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Shipping &amp; Discount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88381"/>
            <a:ext cx="29966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Shipping Type Impact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97862"/>
            <a:ext cx="6244709" cy="349698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66499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Express shipping users spend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9C9283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$2 more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on average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2288381"/>
            <a:ext cx="36277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High-Value Discount Users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286952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9C9283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839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used discounts but still spent above average ($59.76)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379940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These savvy shoppers represent opportunity for targeted promotions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6316504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Age Group Revenue Distribution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Revenue relatively balanced across age groups, with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9C9283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Young Adults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leading at $62,143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2025-11-11T04:02:37Z</dcterms:created>
  <dcterms:modified xsi:type="dcterms:W3CDTF">2025-11-11T04:02:37Z</dcterms:modified>
</cp:coreProperties>
</file>